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5" r:id="rId6"/>
    <p:sldId id="261" r:id="rId7"/>
    <p:sldId id="266" r:id="rId8"/>
    <p:sldId id="262" r:id="rId9"/>
    <p:sldId id="263" r:id="rId10"/>
    <p:sldId id="264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80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216E20-C0C3-44E5-8BA5-E79696385799}" type="datetimeFigureOut">
              <a:rPr lang="en-US" smtClean="0"/>
              <a:t>29-Apr-19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68A0DE-AF30-4F1B-9B83-0F85F19DC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5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B7FC-2BDF-49F5-98EF-43047FE1CF73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C43F-B679-44A4-A65D-FB89A867D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7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B7FC-2BDF-49F5-98EF-43047FE1CF73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C43F-B679-44A4-A65D-FB89A867D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86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B7FC-2BDF-49F5-98EF-43047FE1CF73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C43F-B679-44A4-A65D-FB89A867D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85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B7FC-2BDF-49F5-98EF-43047FE1CF73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C43F-B679-44A4-A65D-FB89A867D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7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B7FC-2BDF-49F5-98EF-43047FE1CF73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C43F-B679-44A4-A65D-FB89A867D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B7FC-2BDF-49F5-98EF-43047FE1CF73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C43F-B679-44A4-A65D-FB89A867D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32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B7FC-2BDF-49F5-98EF-43047FE1CF73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C43F-B679-44A4-A65D-FB89A867D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89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B7FC-2BDF-49F5-98EF-43047FE1CF73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C43F-B679-44A4-A65D-FB89A867D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8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B7FC-2BDF-49F5-98EF-43047FE1CF73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C43F-B679-44A4-A65D-FB89A867D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75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B7FC-2BDF-49F5-98EF-43047FE1CF73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C43F-B679-44A4-A65D-FB89A867D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0B7FC-2BDF-49F5-98EF-43047FE1CF73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C43F-B679-44A4-A65D-FB89A867D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1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B7FC-2BDF-49F5-98EF-43047FE1CF73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4C43F-B679-44A4-A65D-FB89A867D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72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audio10.wav"/><Relationship Id="rId5" Type="http://schemas.openxmlformats.org/officeDocument/2006/relationships/image" Target="../media/image1.png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5.wmf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5.wav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6.wav"/><Relationship Id="rId5" Type="http://schemas.openxmlformats.org/officeDocument/2006/relationships/image" Target="../media/image1.png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audio7.wav"/><Relationship Id="rId5" Type="http://schemas.openxmlformats.org/officeDocument/2006/relationships/image" Target="../media/image1.png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audio8.wav"/><Relationship Id="rId5" Type="http://schemas.openxmlformats.org/officeDocument/2006/relationships/image" Target="../media/image1.png"/><Relationship Id="rId4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9.wav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3648" y="3933056"/>
            <a:ext cx="61206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Attendance Matters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688638" y="2987665"/>
            <a:ext cx="3815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Mary’s Story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37AB2C-621F-4706-B425-B73378C3AC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45" y="14670"/>
            <a:ext cx="3949286" cy="197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4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216">
        <p14:reveal/>
        <p:sndAc>
          <p:stSnd>
            <p:snd r:embed="rId4" name="cashreg.wav"/>
          </p:stSnd>
        </p:sndAc>
      </p:transition>
    </mc:Choice>
    <mc:Fallback xmlns="">
      <p:transition spd="slow" advTm="16216">
        <p:fade/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9592" y="1124744"/>
            <a:ext cx="748883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GB" sz="5000" b="1" dirty="0"/>
              <a:t>It’s </a:t>
            </a:r>
            <a:r>
              <a:rPr lang="en-GB" sz="5000" b="1" dirty="0">
                <a:solidFill>
                  <a:srgbClr val="00FF00"/>
                </a:solidFill>
              </a:rPr>
              <a:t>Never Too Late </a:t>
            </a:r>
            <a:r>
              <a:rPr lang="en-GB" sz="5000" b="1" dirty="0"/>
              <a:t>To Improve Your</a:t>
            </a:r>
          </a:p>
          <a:p>
            <a:pPr algn="ctr">
              <a:buFontTx/>
              <a:buNone/>
            </a:pPr>
            <a:r>
              <a:rPr lang="en-GB" sz="5000" b="1" dirty="0"/>
              <a:t>Attendance.</a:t>
            </a:r>
          </a:p>
          <a:p>
            <a:pPr algn="ctr">
              <a:buFontTx/>
              <a:buNone/>
            </a:pPr>
            <a:endParaRPr lang="en-GB" sz="5000" b="1" dirty="0"/>
          </a:p>
          <a:p>
            <a:pPr algn="ctr">
              <a:buFontTx/>
              <a:buNone/>
            </a:pPr>
            <a:r>
              <a:rPr lang="en-GB" sz="5000" b="1" dirty="0">
                <a:solidFill>
                  <a:srgbClr val="00FF00"/>
                </a:solidFill>
              </a:rPr>
              <a:t>Make Every School Day Count!</a:t>
            </a:r>
            <a:endParaRPr lang="en-US" sz="5000" b="1" dirty="0">
              <a:solidFill>
                <a:srgbClr val="00FF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7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393">
        <p14:reveal/>
        <p:sndAc>
          <p:stSnd>
            <p:snd r:embed="rId4" name="applause.wav"/>
          </p:stSnd>
        </p:sndAc>
      </p:transition>
    </mc:Choice>
    <mc:Fallback xmlns="">
      <p:transition spd="slow" advTm="8393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908720"/>
            <a:ext cx="6418701" cy="2304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>
                <a:latin typeface="+mj-lt"/>
              </a:rPr>
              <a:t>Mary has just started Grade 4.  Her attendance rate is always around 90%.  She thinks this is pretty good!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7" y="3935072"/>
            <a:ext cx="77868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/>
              <a:t>So, what does an attendance rate of 90% look like?</a:t>
            </a:r>
          </a:p>
        </p:txBody>
      </p:sp>
      <p:pic>
        <p:nvPicPr>
          <p:cNvPr id="1028" name="Picture 4" descr="Image result for primary School gir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" y="332656"/>
            <a:ext cx="210038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515">
        <p14:reveal/>
        <p:sndAc>
          <p:stSnd>
            <p:snd r:embed="rId4" name="hammer.wav"/>
          </p:stSnd>
        </p:sndAc>
      </p:transition>
    </mc:Choice>
    <mc:Fallback xmlns="">
      <p:transition spd="slow" advTm="21515">
        <p:fade/>
        <p:sndAc>
          <p:stSnd>
            <p:snd r:embed="rId7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331912"/>
            <a:ext cx="5364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0" dirty="0">
                <a:solidFill>
                  <a:schemeClr val="tx1"/>
                </a:solidFill>
              </a:rPr>
              <a:t>90% attendance means that she is absent from lessons for the equivalent of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b="1" dirty="0">
                <a:solidFill>
                  <a:srgbClr val="FF0000"/>
                </a:solidFill>
              </a:rPr>
              <a:t>one half-day every week!</a:t>
            </a:r>
          </a:p>
        </p:txBody>
      </p:sp>
      <p:pic>
        <p:nvPicPr>
          <p:cNvPr id="5" name="Picture 269" descr="attenda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27"/>
          <a:stretch>
            <a:fillRect/>
          </a:stretch>
        </p:blipFill>
        <p:spPr bwMode="auto">
          <a:xfrm>
            <a:off x="230164" y="331912"/>
            <a:ext cx="2398712" cy="215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6" name="Group 2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67342"/>
              </p:ext>
            </p:extLst>
          </p:nvPr>
        </p:nvGraphicFramePr>
        <p:xfrm>
          <a:off x="2195736" y="3616967"/>
          <a:ext cx="4861251" cy="1152128"/>
        </p:xfrm>
        <a:graphic>
          <a:graphicData uri="http://schemas.openxmlformats.org/drawingml/2006/table">
            <a:tbl>
              <a:tblPr/>
              <a:tblGrid>
                <a:gridCol w="485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9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59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9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59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772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425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Sun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Mon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Tue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Wed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Thu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8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?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Line 264"/>
          <p:cNvSpPr>
            <a:spLocks noChangeShapeType="1"/>
          </p:cNvSpPr>
          <p:nvPr/>
        </p:nvSpPr>
        <p:spPr bwMode="auto">
          <a:xfrm>
            <a:off x="4355976" y="4769095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ext Box 266"/>
          <p:cNvSpPr txBox="1">
            <a:spLocks noChangeArrowheads="1"/>
          </p:cNvSpPr>
          <p:nvPr/>
        </p:nvSpPr>
        <p:spPr bwMode="auto">
          <a:xfrm>
            <a:off x="2411760" y="5721168"/>
            <a:ext cx="4175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FF0000"/>
                </a:solidFill>
              </a:rPr>
              <a:t>Absent half a day every week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2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976">
        <p14:reveal/>
        <p:sndAc>
          <p:stSnd>
            <p:snd r:embed="rId4" name="laser.wav"/>
          </p:stSnd>
        </p:sndAc>
      </p:transition>
    </mc:Choice>
    <mc:Fallback xmlns="">
      <p:transition spd="slow" advTm="15976">
        <p:fade/>
        <p:sndAc>
          <p:stSnd>
            <p:snd r:embed="rId7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247648"/>
            <a:ext cx="5976664" cy="2466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/>
              <a:t>In Year 3 Mary’s 90% attendance rate means that she has missed the equivalent of </a:t>
            </a:r>
            <a:r>
              <a:rPr lang="en-GB" sz="3600" b="1" dirty="0">
                <a:solidFill>
                  <a:srgbClr val="FF0000"/>
                </a:solidFill>
              </a:rPr>
              <a:t>four whole weeks </a:t>
            </a:r>
            <a:r>
              <a:rPr lang="en-GB" sz="3600" dirty="0"/>
              <a:t>of lessons in the school year.</a:t>
            </a:r>
          </a:p>
        </p:txBody>
      </p:sp>
      <p:sp>
        <p:nvSpPr>
          <p:cNvPr id="5" name="Line 152"/>
          <p:cNvSpPr>
            <a:spLocks noChangeShapeType="1"/>
          </p:cNvSpPr>
          <p:nvPr/>
        </p:nvSpPr>
        <p:spPr bwMode="auto">
          <a:xfrm>
            <a:off x="1403648" y="4303713"/>
            <a:ext cx="461645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2174638" y="5627914"/>
            <a:ext cx="41751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500" b="1" dirty="0">
                <a:solidFill>
                  <a:srgbClr val="FF0000"/>
                </a:solidFill>
              </a:rPr>
              <a:t>Absent for four weeks</a:t>
            </a:r>
          </a:p>
        </p:txBody>
      </p:sp>
      <p:pic>
        <p:nvPicPr>
          <p:cNvPr id="3074" name="Picture 2" descr="C:\Users\gray.a1.AMBEC\Local Settings\Temporary Internet Files\Content.IE5\2V700OY3\MC90023213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872208" cy="20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oup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674282"/>
              </p:ext>
            </p:extLst>
          </p:nvPr>
        </p:nvGraphicFramePr>
        <p:xfrm>
          <a:off x="1080169" y="3900488"/>
          <a:ext cx="6118225" cy="806450"/>
        </p:xfrm>
        <a:graphic>
          <a:graphicData uri="http://schemas.openxmlformats.org/drawingml/2006/table">
            <a:tbl>
              <a:tblPr/>
              <a:tblGrid>
                <a:gridCol w="677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42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64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8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655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Aug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56" marB="457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56" marB="457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June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56" marB="457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?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56" marB="4575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Line 152"/>
          <p:cNvSpPr>
            <a:spLocks noChangeShapeType="1"/>
          </p:cNvSpPr>
          <p:nvPr/>
        </p:nvSpPr>
        <p:spPr bwMode="auto">
          <a:xfrm>
            <a:off x="1953976" y="4077072"/>
            <a:ext cx="461645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39"/>
          <p:cNvSpPr>
            <a:spLocks noChangeShapeType="1"/>
          </p:cNvSpPr>
          <p:nvPr/>
        </p:nvSpPr>
        <p:spPr bwMode="auto">
          <a:xfrm>
            <a:off x="3491880" y="4764314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Text Box 153"/>
          <p:cNvSpPr txBox="1">
            <a:spLocks noChangeArrowheads="1"/>
          </p:cNvSpPr>
          <p:nvPr/>
        </p:nvSpPr>
        <p:spPr bwMode="auto">
          <a:xfrm>
            <a:off x="1068263" y="3356992"/>
            <a:ext cx="614203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500" b="1" dirty="0"/>
              <a:t>38 school weeks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4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9835">
        <p14:reveal/>
        <p:sndAc>
          <p:stSnd>
            <p:snd r:embed="rId4" name="push.wav"/>
          </p:stSnd>
        </p:sndAc>
      </p:transition>
    </mc:Choice>
    <mc:Fallback xmlns="">
      <p:transition spd="slow" advTm="19835">
        <p:fade/>
        <p:sndAc>
          <p:stSnd>
            <p:snd r:embed="rId7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1760" y="404664"/>
            <a:ext cx="62646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0" dirty="0">
                <a:solidFill>
                  <a:schemeClr val="tx1"/>
                </a:solidFill>
              </a:rPr>
              <a:t>If Mary continues to attend for only 90% of the time then over five years he will  have </a:t>
            </a:r>
            <a:r>
              <a:rPr lang="en-GB" sz="3000" dirty="0">
                <a:solidFill>
                  <a:schemeClr val="tx1"/>
                </a:solidFill>
              </a:rPr>
              <a:t>missed</a:t>
            </a:r>
            <a:r>
              <a:rPr lang="en-GB" sz="3000" b="0" dirty="0">
                <a:solidFill>
                  <a:schemeClr val="tx1"/>
                </a:solidFill>
              </a:rPr>
              <a:t> the equivalent of about </a:t>
            </a:r>
            <a:r>
              <a:rPr lang="en-GB" sz="3000" b="1" dirty="0">
                <a:solidFill>
                  <a:srgbClr val="FF0000"/>
                </a:solidFill>
              </a:rPr>
              <a:t>one half of a school year!</a:t>
            </a:r>
            <a:endParaRPr lang="en-GB" sz="3000" b="1" dirty="0"/>
          </a:p>
        </p:txBody>
      </p:sp>
      <p:graphicFrame>
        <p:nvGraphicFramePr>
          <p:cNvPr id="6" name="Group 4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32179"/>
              </p:ext>
            </p:extLst>
          </p:nvPr>
        </p:nvGraphicFramePr>
        <p:xfrm>
          <a:off x="467546" y="2996952"/>
          <a:ext cx="7776863" cy="3384378"/>
        </p:xfrm>
        <a:graphic>
          <a:graphicData uri="http://schemas.openxmlformats.org/drawingml/2006/table">
            <a:tbl>
              <a:tblPr>
                <a:solidFill>
                  <a:srgbClr val="7030A0"/>
                </a:solidFill>
              </a:tblPr>
              <a:tblGrid>
                <a:gridCol w="705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75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5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75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75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754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14470">
                <a:tc gridSpan="1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Aug                                                                                                   June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G1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G2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5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G3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Half a year absent from school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G4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5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G5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0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0" name="Picture 2" descr="Image result for primary School girl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2322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9299">
        <p14:reveal/>
        <p:sndAc>
          <p:stSnd>
            <p:snd r:embed="rId4" name="camera.wav"/>
          </p:stSnd>
        </p:sndAc>
      </p:transition>
    </mc:Choice>
    <mc:Fallback xmlns="">
      <p:transition spd="slow" advTm="19299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249660"/>
              </p:ext>
            </p:extLst>
          </p:nvPr>
        </p:nvGraphicFramePr>
        <p:xfrm>
          <a:off x="1475656" y="1484784"/>
          <a:ext cx="6096000" cy="490719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9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365 Days in a Year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183 School Days in Total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Absence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100% attendance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183 days attendance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9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95% attendance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173 days attendance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 weeks absence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90% attendance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164 days attendance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 weeks absence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85% attendance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154 days attendance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 weeks absence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9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80% attendance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145 days attendance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More than half a term absence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9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75% attendance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136 days attendance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9+ weeks absence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71228" y="260648"/>
            <a:ext cx="7704856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Every School Day Counts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5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353">
        <p14:reveal/>
        <p:sndAc>
          <p:stSnd>
            <p:snd r:embed="rId4" name="bomb.wav"/>
          </p:stSnd>
        </p:sndAc>
      </p:transition>
    </mc:Choice>
    <mc:Fallback xmlns="">
      <p:transition spd="slow" advTm="24353">
        <p:fade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245" y="474089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0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Each day absent costs Money!</a:t>
            </a:r>
            <a:br>
              <a:rPr lang="en-US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1826" y="1690689"/>
            <a:ext cx="8020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Each day absent costs Time!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0139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Absent days mean LOWER test scores!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1" y="4437112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Absence costs EDUCATION!</a:t>
            </a:r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9132">
        <p14:reveal/>
        <p:sndAc>
          <p:stSnd>
            <p:snd r:embed="rId4" name="type.wav"/>
          </p:stSnd>
        </p:sndAc>
      </p:transition>
    </mc:Choice>
    <mc:Fallback xmlns="">
      <p:transition spd="slow" advTm="19132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494881"/>
              </p:ext>
            </p:extLst>
          </p:nvPr>
        </p:nvGraphicFramePr>
        <p:xfrm>
          <a:off x="1254008" y="1772816"/>
          <a:ext cx="6774376" cy="479107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741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LATENESS</a:t>
                      </a:r>
                      <a:endParaRPr kumimoji="0" lang="en-GB" sz="2400" b="0" i="0" u="sng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LOST LEARNING</a:t>
                      </a:r>
                      <a:endParaRPr kumimoji="0" lang="en-GB" sz="2400" b="0" i="0" u="sng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Lost Fees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mins late each day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days lost!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426.24 AED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 mins late each day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6.5 days lost!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923.52 AED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 </a:t>
                      </a:r>
                      <a:r>
                        <a:rPr kumimoji="0" lang="en-GB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mins</a:t>
                      </a:r>
                      <a:r>
                        <a:rPr kumimoji="0" lang="en-GB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late each day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 days lost!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1420.80AED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 mins late each day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 days lost!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1,847.04AED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30 mins late each day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 days lost!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FFCC6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charset="0"/>
                        </a:rPr>
                        <a:t>2,699.52AED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691680" y="32405"/>
            <a:ext cx="554562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Every Minute Costs </a:t>
            </a:r>
          </a:p>
          <a:p>
            <a:pPr algn="ctr"/>
            <a:r>
              <a:rPr lang="en-US" sz="5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 &amp; MONEY!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6517">
        <p14:reveal/>
        <p:sndAc>
          <p:stSnd>
            <p:snd r:embed="rId4" name="drumroll.wav"/>
          </p:stSnd>
        </p:sndAc>
      </p:transition>
    </mc:Choice>
    <mc:Fallback xmlns="">
      <p:transition spd="slow" advTm="26517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260648"/>
            <a:ext cx="719947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Danger Zone-Low Grades!</a:t>
            </a:r>
          </a:p>
        </p:txBody>
      </p:sp>
      <p:pic>
        <p:nvPicPr>
          <p:cNvPr id="5126" name="Picture 6" descr="http://us.cdn2.123rf.com/168nwm/okeen/okeen0909/okeen090900004/5536864-warning-red-triangular-sig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91880" y="1700808"/>
            <a:ext cx="45365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sz="2800" dirty="0"/>
              <a:t>As few as </a:t>
            </a:r>
            <a:r>
              <a:rPr lang="en-GB" sz="2800" b="1" dirty="0">
                <a:solidFill>
                  <a:srgbClr val="FF0000"/>
                </a:solidFill>
              </a:rPr>
              <a:t>19 MISSED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b="1" dirty="0">
                <a:solidFill>
                  <a:srgbClr val="FF0000"/>
                </a:solidFill>
              </a:rPr>
              <a:t>DAYS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/>
              <a:t>over the school year reduces a student’s chances of success. </a:t>
            </a:r>
          </a:p>
          <a:p>
            <a:pPr>
              <a:buFontTx/>
              <a:buNone/>
            </a:pPr>
            <a:r>
              <a:rPr lang="en-GB" sz="2800" dirty="0"/>
              <a:t>	</a:t>
            </a:r>
          </a:p>
          <a:p>
            <a:pPr>
              <a:buFontTx/>
              <a:buNone/>
            </a:pPr>
            <a:r>
              <a:rPr lang="en-GB" sz="4000" b="1" dirty="0"/>
              <a:t>TEST </a:t>
            </a:r>
            <a:r>
              <a:rPr lang="en-GB" sz="4000" dirty="0"/>
              <a:t>scores could </a:t>
            </a:r>
            <a:r>
              <a:rPr lang="en-GB" sz="4000" b="1" dirty="0">
                <a:solidFill>
                  <a:srgbClr val="FF0000"/>
                </a:solidFill>
              </a:rPr>
              <a:t>DROP BY ONE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b="1" dirty="0">
                <a:solidFill>
                  <a:srgbClr val="FF0000"/>
                </a:solidFill>
              </a:rPr>
              <a:t>GRADE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/>
              <a:t>across </a:t>
            </a:r>
            <a:r>
              <a:rPr lang="en-GB" sz="4000" b="1" dirty="0"/>
              <a:t>ALL SUBJECTS!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4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034">
        <p14:reveal/>
        <p:sndAc>
          <p:stSnd>
            <p:snd r:embed="rId4" name="explode.wav"/>
          </p:stSnd>
        </p:sndAc>
      </p:transition>
    </mc:Choice>
    <mc:Fallback xmlns="">
      <p:transition spd="slow" advTm="21034">
        <p:fade/>
        <p:sndAc>
          <p:stSnd>
            <p:snd r:embed="rId7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</TotalTime>
  <Words>344</Words>
  <Application>Microsoft Office PowerPoint</Application>
  <PresentationFormat>On-screen Show (4:3)</PresentationFormat>
  <Paragraphs>80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Each day absent costs Money! 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BasmaUser</dc:creator>
  <cp:lastModifiedBy>Sameer Aziz</cp:lastModifiedBy>
  <cp:revision>40</cp:revision>
  <cp:lastPrinted>2017-01-09T06:00:02Z</cp:lastPrinted>
  <dcterms:created xsi:type="dcterms:W3CDTF">2013-04-10T14:47:25Z</dcterms:created>
  <dcterms:modified xsi:type="dcterms:W3CDTF">2019-04-29T05:32:29Z</dcterms:modified>
</cp:coreProperties>
</file>